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0"/>
  </p:notesMasterIdLst>
  <p:sldIdLst>
    <p:sldId id="256" r:id="rId3"/>
    <p:sldId id="257" r:id="rId4"/>
    <p:sldId id="322" r:id="rId5"/>
    <p:sldId id="327" r:id="rId6"/>
    <p:sldId id="316" r:id="rId7"/>
    <p:sldId id="304" r:id="rId8"/>
    <p:sldId id="303" r:id="rId9"/>
    <p:sldId id="259" r:id="rId10"/>
    <p:sldId id="260" r:id="rId11"/>
    <p:sldId id="305" r:id="rId12"/>
    <p:sldId id="299" r:id="rId13"/>
    <p:sldId id="264" r:id="rId14"/>
    <p:sldId id="306" r:id="rId15"/>
    <p:sldId id="265" r:id="rId16"/>
    <p:sldId id="301" r:id="rId17"/>
    <p:sldId id="302" r:id="rId18"/>
    <p:sldId id="307" r:id="rId19"/>
    <p:sldId id="266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308" r:id="rId29"/>
    <p:sldId id="278" r:id="rId30"/>
    <p:sldId id="329" r:id="rId31"/>
    <p:sldId id="282" r:id="rId32"/>
    <p:sldId id="281" r:id="rId33"/>
    <p:sldId id="284" r:id="rId34"/>
    <p:sldId id="285" r:id="rId35"/>
    <p:sldId id="286" r:id="rId36"/>
    <p:sldId id="287" r:id="rId37"/>
    <p:sldId id="288" r:id="rId38"/>
    <p:sldId id="290" r:id="rId39"/>
    <p:sldId id="292" r:id="rId40"/>
    <p:sldId id="291" r:id="rId41"/>
    <p:sldId id="293" r:id="rId42"/>
    <p:sldId id="294" r:id="rId43"/>
    <p:sldId id="295" r:id="rId44"/>
    <p:sldId id="296" r:id="rId45"/>
    <p:sldId id="279" r:id="rId46"/>
    <p:sldId id="297" r:id="rId47"/>
    <p:sldId id="298" r:id="rId48"/>
    <p:sldId id="310" r:id="rId49"/>
    <p:sldId id="312" r:id="rId50"/>
    <p:sldId id="317" r:id="rId51"/>
    <p:sldId id="311" r:id="rId52"/>
    <p:sldId id="313" r:id="rId53"/>
    <p:sldId id="318" r:id="rId54"/>
    <p:sldId id="319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C000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6" autoAdjust="0"/>
    <p:restoredTop sz="93241" autoAdjust="0"/>
  </p:normalViewPr>
  <p:slideViewPr>
    <p:cSldViewPr snapToGrid="0">
      <p:cViewPr varScale="1">
        <p:scale>
          <a:sx n="58" d="100"/>
          <a:sy n="58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单击鼠标移动幻灯片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8D8E7D0-2872-409E-9FEC-63D1A85B119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885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91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88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125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73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73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PD</a:t>
            </a:r>
            <a:r>
              <a:rPr lang="zh-CN" altLang="en-US" dirty="0"/>
              <a:t>采用了</a:t>
            </a:r>
            <a:r>
              <a:rPr lang="en-US" altLang="zh-CN" dirty="0"/>
              <a:t>raft</a:t>
            </a:r>
            <a:r>
              <a:rPr lang="zh-CN" altLang="en-US" dirty="0"/>
              <a:t>策略，这里涉及到</a:t>
            </a:r>
            <a:r>
              <a:rPr lang="en-US" altLang="zh-CN" dirty="0"/>
              <a:t>3</a:t>
            </a:r>
            <a:r>
              <a:rPr lang="zh-CN" altLang="en-US" dirty="0"/>
              <a:t>个主体：</a:t>
            </a:r>
            <a:r>
              <a:rPr lang="en-US" altLang="zh-CN" dirty="0"/>
              <a:t>raft </a:t>
            </a:r>
            <a:r>
              <a:rPr lang="en-US" altLang="zh-CN" dirty="0" err="1"/>
              <a:t>group,leader,follower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93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raft</a:t>
            </a:r>
            <a:r>
              <a:rPr lang="zh-CN" altLang="en-US" dirty="0"/>
              <a:t>的网页：</a:t>
            </a:r>
            <a:r>
              <a:rPr lang="en-US" altLang="zh-CN" dirty="0"/>
              <a:t>http://thesecretlivesofdata.com/raft/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814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这里存在一个问题，如何知道我所要的</a:t>
            </a:r>
            <a:r>
              <a:rPr lang="en-US" altLang="zh-CN" dirty="0"/>
              <a:t>key</a:t>
            </a:r>
            <a:r>
              <a:rPr lang="zh-CN" altLang="en-US" dirty="0"/>
              <a:t>在这些位置上（这部分后面会讲）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85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PD</a:t>
            </a:r>
            <a:r>
              <a:rPr lang="zh-CN" altLang="en-US" sz="1200" dirty="0"/>
              <a:t>是 </a:t>
            </a:r>
            <a:r>
              <a:rPr lang="en-US" altLang="zh-CN" sz="1200" dirty="0" err="1"/>
              <a:t>TiDB</a:t>
            </a:r>
            <a:r>
              <a:rPr lang="en-US" altLang="zh-CN" sz="1200" dirty="0"/>
              <a:t> </a:t>
            </a:r>
            <a:r>
              <a:rPr lang="zh-CN" altLang="en-US" sz="1200" dirty="0"/>
              <a:t>里面全局中心总控节点，它负责整个集群的调度，负责全局 </a:t>
            </a:r>
            <a:r>
              <a:rPr lang="en-US" altLang="zh-CN" sz="1200" dirty="0"/>
              <a:t>ID </a:t>
            </a:r>
            <a:r>
              <a:rPr lang="zh-CN" altLang="en-US" sz="1200" dirty="0"/>
              <a:t>的生成，以及全局时间戳 </a:t>
            </a:r>
            <a:r>
              <a:rPr lang="en-US" altLang="zh-CN" sz="1200" dirty="0"/>
              <a:t>TSO </a:t>
            </a:r>
            <a:r>
              <a:rPr lang="zh-CN" altLang="en-US" sz="1200" dirty="0"/>
              <a:t>的生成等。</a:t>
            </a:r>
            <a:r>
              <a:rPr lang="en-US" altLang="zh-CN" sz="1200" dirty="0"/>
              <a:t>PD </a:t>
            </a:r>
            <a:r>
              <a:rPr lang="zh-CN" altLang="en-US" sz="1200" dirty="0"/>
              <a:t>还保存着整个集群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99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4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假设</a:t>
            </a:r>
            <a:r>
              <a:rPr lang="en-US" altLang="zh-CN" sz="1200" dirty="0"/>
              <a:t>client</a:t>
            </a:r>
            <a:r>
              <a:rPr lang="zh-CN" altLang="en-US" sz="1200" dirty="0"/>
              <a:t>要向键值为</a:t>
            </a:r>
            <a:r>
              <a:rPr lang="en-US" altLang="zh-CN" sz="1200" dirty="0"/>
              <a:t>key</a:t>
            </a:r>
            <a:r>
              <a:rPr lang="zh-CN" altLang="en-US" sz="1200" dirty="0"/>
              <a:t>的存储位置存入值</a:t>
            </a:r>
            <a:r>
              <a:rPr lang="en-US" altLang="zh-CN" sz="1200" dirty="0"/>
              <a:t>a,</a:t>
            </a:r>
            <a:r>
              <a:rPr lang="zh-CN" altLang="en-US" sz="1200" dirty="0"/>
              <a:t>那么会发生以下这些情况：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1.Client</a:t>
            </a:r>
            <a:r>
              <a:rPr lang="zh-CN" altLang="en-US" sz="1200" dirty="0"/>
              <a:t>先从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key</a:t>
            </a:r>
            <a:r>
              <a:rPr lang="zh-CN" altLang="en-US" sz="1200" dirty="0"/>
              <a:t>属于哪个</a:t>
            </a:r>
            <a:r>
              <a:rPr lang="en-US" altLang="zh-CN" sz="1200" dirty="0" err="1"/>
              <a:t>region,PD</a:t>
            </a:r>
            <a:r>
              <a:rPr lang="zh-CN" altLang="en-US" sz="1200" dirty="0"/>
              <a:t>将这个</a:t>
            </a:r>
            <a:r>
              <a:rPr lang="en-US" altLang="zh-CN" sz="1200" dirty="0"/>
              <a:t>region</a:t>
            </a:r>
            <a:r>
              <a:rPr lang="zh-CN" altLang="en-US" sz="1200" dirty="0"/>
              <a:t>的元信息返回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2.Client</a:t>
            </a:r>
            <a:r>
              <a:rPr lang="zh-CN" altLang="en-US" sz="1200" dirty="0"/>
              <a:t>将返回的结果存入</a:t>
            </a:r>
            <a:r>
              <a:rPr lang="en-US" altLang="zh-CN" sz="1200" dirty="0"/>
              <a:t>cache</a:t>
            </a:r>
            <a:r>
              <a:rPr lang="zh-CN" altLang="en-US" sz="1200" dirty="0"/>
              <a:t>，下回就不用</a:t>
            </a:r>
            <a:r>
              <a:rPr lang="en-US" altLang="zh-CN" sz="1200" dirty="0"/>
              <a:t>PD</a:t>
            </a:r>
            <a:r>
              <a:rPr lang="zh-CN" altLang="en-US" sz="1200" dirty="0"/>
              <a:t>再返回结果了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3.</a:t>
            </a:r>
            <a:r>
              <a:rPr lang="zh-CN" altLang="en-US" sz="1200" dirty="0"/>
              <a:t>当发生</a:t>
            </a:r>
            <a:r>
              <a:rPr lang="en-US" altLang="zh-CN" sz="1200" dirty="0"/>
              <a:t>leader</a:t>
            </a:r>
            <a:r>
              <a:rPr lang="zh-CN" altLang="en-US" sz="1200" dirty="0"/>
              <a:t>转移的情况，</a:t>
            </a:r>
            <a:r>
              <a:rPr lang="en-US" altLang="zh-CN" sz="1200" dirty="0" err="1"/>
              <a:t>Tikv</a:t>
            </a:r>
            <a:r>
              <a:rPr lang="zh-CN" altLang="en-US" sz="1200" dirty="0"/>
              <a:t>会返回</a:t>
            </a:r>
            <a:r>
              <a:rPr lang="en-US" altLang="zh-CN" sz="1200" dirty="0" err="1"/>
              <a:t>Notleader</a:t>
            </a:r>
            <a:r>
              <a:rPr lang="zh-CN" altLang="en-US" sz="1200" dirty="0"/>
              <a:t>错误，并返回新的新的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的地址，</a:t>
            </a:r>
            <a:r>
              <a:rPr lang="en-US" altLang="zh-CN" sz="1200" dirty="0"/>
              <a:t>client </a:t>
            </a:r>
            <a:r>
              <a:rPr lang="zh-CN" altLang="en-US" sz="1200" dirty="0"/>
              <a:t>在 </a:t>
            </a:r>
            <a:r>
              <a:rPr lang="en-US" altLang="zh-CN" sz="1200" dirty="0"/>
              <a:t>cache </a:t>
            </a:r>
            <a:r>
              <a:rPr lang="zh-CN" altLang="en-US" sz="1200" dirty="0"/>
              <a:t>里面更新，并重新向新的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发送请求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4.</a:t>
            </a:r>
            <a:r>
              <a:rPr lang="zh-CN" altLang="en-US" sz="1200" dirty="0"/>
              <a:t>也可能发生</a:t>
            </a:r>
            <a:r>
              <a:rPr lang="en-US" altLang="zh-CN" sz="1200" dirty="0"/>
              <a:t>region</a:t>
            </a:r>
            <a:r>
              <a:rPr lang="zh-CN" altLang="en-US" sz="1200" dirty="0"/>
              <a:t>分裂的情况，这时候这个</a:t>
            </a:r>
            <a:r>
              <a:rPr lang="en-US" altLang="zh-CN" sz="1200" dirty="0"/>
              <a:t>key</a:t>
            </a:r>
            <a:r>
              <a:rPr lang="zh-CN" altLang="en-US" sz="1200" dirty="0"/>
              <a:t>可能已经转移到一个新的</a:t>
            </a:r>
            <a:r>
              <a:rPr lang="en-US" altLang="zh-CN" sz="1200" dirty="0"/>
              <a:t>region</a:t>
            </a:r>
            <a:r>
              <a:rPr lang="zh-CN" altLang="en-US" sz="1200" dirty="0"/>
              <a:t>上面</a:t>
            </a:r>
            <a:r>
              <a:rPr lang="en-US" altLang="zh-CN" sz="1200" dirty="0"/>
              <a:t>client</a:t>
            </a:r>
            <a:r>
              <a:rPr lang="zh-CN" altLang="en-US" sz="1200" dirty="0"/>
              <a:t>收到</a:t>
            </a:r>
            <a:r>
              <a:rPr lang="en-US" altLang="zh-CN" sz="1200" dirty="0" err="1"/>
              <a:t>Stalecommand</a:t>
            </a:r>
            <a:r>
              <a:rPr lang="zh-CN" altLang="en-US" sz="1200" dirty="0"/>
              <a:t>错误，回到</a:t>
            </a:r>
            <a:r>
              <a:rPr lang="en-US" altLang="zh-CN" sz="1200" dirty="0"/>
              <a:t>1</a:t>
            </a:r>
            <a:r>
              <a:rPr lang="zh-CN" altLang="en-US" sz="1200" dirty="0"/>
              <a:t>状态，</a:t>
            </a:r>
            <a:r>
              <a:rPr lang="en-US" altLang="zh-CN" sz="1200" dirty="0"/>
              <a:t>client</a:t>
            </a:r>
            <a:r>
              <a:rPr lang="zh-CN" altLang="en-US" sz="1200" dirty="0"/>
              <a:t>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region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93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80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03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33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861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977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101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36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357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这个代码比较长，只截取一部分，在改这部分代码，然而并没有改好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628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通常，我们希望调度越来越快就好，但是实际情况，我们必须要保证调度不能影响现有的系统，不能造成现有系统出现太大的波动。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譬如，在做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的调度的时候，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的某一个副本从一个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迁移到另一个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会首先在目标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上面添加一个新的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，这时候的操作是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会生成当前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，然后发给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到自己的状态机里面。同时，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会给原来要迁移的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发送删除命令，该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会在状态机里面清掉对应的数据。虽然一个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，但过于频繁的一下子删除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数据，或者新增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数据，对于整个系统都是一个不小的负担。所以我们一定要控制整个调度的速度。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主要用来负责控制整个调度的速度，</a:t>
            </a:r>
            <a:r>
              <a:rPr lang="en-US" altLang="zh-CN" dirty="0" err="1"/>
              <a:t>GetInterval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返回调度的间隔时间，当上一次调度之后，需要等待多久开始下一次的调度。</a:t>
            </a:r>
            <a:r>
              <a:rPr lang="en-US" altLang="zh-CN" dirty="0" err="1"/>
              <a:t>AllowSchedule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则是表明是否允许调度。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43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09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57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85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84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233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60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EF039F-E8A5-416A-8CEA-913CDF0D6430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11/11/2019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55BA5F-2286-4419-AD23-0FD39E64CAE3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单击此处编辑母版文本样式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等线"/>
              </a:rPr>
              <a:t>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693AED6-B405-47D2-8620-149828BC278A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11/11/2019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B4C0EA-C77F-403D-BF43-B746321E24E2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retlivesofdata.com/raft/#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latin typeface="等线 Light"/>
              </a:rPr>
              <a:t>TiDB项目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设计思想与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  <a:p>
            <a:pPr algn="ctr">
              <a:lnSpc>
                <a:spcPct val="90000"/>
              </a:lnSpc>
            </a:pP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等线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C00000"/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859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9DD1DA-9136-4694-AE25-049D28C6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25507" r="10373" b="21077"/>
          <a:stretch/>
        </p:blipFill>
        <p:spPr>
          <a:xfrm>
            <a:off x="1634448" y="1718913"/>
            <a:ext cx="8922504" cy="42598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61E64-14B6-480E-ABB7-F80DEEACC442}"/>
              </a:ext>
            </a:extLst>
          </p:cNvPr>
          <p:cNvSpPr txBox="1"/>
          <p:nvPr/>
        </p:nvSpPr>
        <p:spPr>
          <a:xfrm>
            <a:off x="3572405" y="6287212"/>
            <a:ext cx="5406887" cy="36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/tidb-internal-1/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2"/>
          <p:cNvSpPr/>
          <p:nvPr/>
        </p:nvSpPr>
        <p:spPr>
          <a:xfrm>
            <a:off x="3309538" y="2490960"/>
            <a:ext cx="1306080" cy="25704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3356698" y="1908480"/>
            <a:ext cx="126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等线"/>
              </a:rPr>
              <a:t>服务器</a:t>
            </a:r>
            <a:r>
              <a:rPr lang="en-US" sz="1800" b="0" strike="noStrike" spc="-1" dirty="0">
                <a:solidFill>
                  <a:srgbClr val="000000"/>
                </a:solidFill>
                <a:latin typeface="等线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3309538" y="3065520"/>
            <a:ext cx="131652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3309538" y="3608760"/>
            <a:ext cx="13060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6"/>
          <p:cNvSpPr/>
          <p:nvPr/>
        </p:nvSpPr>
        <p:spPr>
          <a:xfrm>
            <a:off x="3299818" y="4158120"/>
            <a:ext cx="130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3704818" y="4356120"/>
            <a:ext cx="46116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419338" y="260940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3420058" y="314328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3431578" y="367176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143738" y="2564040"/>
            <a:ext cx="1901520" cy="14767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2"/>
          <p:cNvSpPr/>
          <p:nvPr/>
        </p:nvSpPr>
        <p:spPr>
          <a:xfrm>
            <a:off x="4622818" y="2838000"/>
            <a:ext cx="52056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5488618" y="445548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Line 14"/>
          <p:cNvSpPr/>
          <p:nvPr/>
        </p:nvSpPr>
        <p:spPr>
          <a:xfrm>
            <a:off x="5143378" y="2990280"/>
            <a:ext cx="19018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"/>
          <p:cNvSpPr/>
          <p:nvPr/>
        </p:nvSpPr>
        <p:spPr>
          <a:xfrm>
            <a:off x="5144458" y="3471960"/>
            <a:ext cx="1900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6"/>
          <p:cNvSpPr/>
          <p:nvPr/>
        </p:nvSpPr>
        <p:spPr>
          <a:xfrm>
            <a:off x="5337058" y="26004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5343178" y="30666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8"/>
          <p:cNvSpPr/>
          <p:nvPr/>
        </p:nvSpPr>
        <p:spPr>
          <a:xfrm>
            <a:off x="5596258" y="357204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7651498" y="2391600"/>
            <a:ext cx="1786680" cy="19641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0"/>
          <p:cNvSpPr/>
          <p:nvPr/>
        </p:nvSpPr>
        <p:spPr>
          <a:xfrm>
            <a:off x="7045618" y="2767800"/>
            <a:ext cx="605880" cy="1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1"/>
          <p:cNvSpPr/>
          <p:nvPr/>
        </p:nvSpPr>
        <p:spPr>
          <a:xfrm>
            <a:off x="7855618" y="4640160"/>
            <a:ext cx="151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Line 22"/>
          <p:cNvSpPr/>
          <p:nvPr/>
        </p:nvSpPr>
        <p:spPr>
          <a:xfrm>
            <a:off x="8545018" y="2391240"/>
            <a:ext cx="360" cy="1964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23"/>
          <p:cNvSpPr/>
          <p:nvPr/>
        </p:nvSpPr>
        <p:spPr>
          <a:xfrm>
            <a:off x="7651498" y="276780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4"/>
          <p:cNvSpPr/>
          <p:nvPr/>
        </p:nvSpPr>
        <p:spPr>
          <a:xfrm>
            <a:off x="7636738" y="314472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25"/>
          <p:cNvSpPr/>
          <p:nvPr/>
        </p:nvSpPr>
        <p:spPr>
          <a:xfrm>
            <a:off x="7668778" y="352704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6"/>
          <p:cNvSpPr/>
          <p:nvPr/>
        </p:nvSpPr>
        <p:spPr>
          <a:xfrm>
            <a:off x="7656178" y="240564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7677778" y="277212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28"/>
          <p:cNvSpPr/>
          <p:nvPr/>
        </p:nvSpPr>
        <p:spPr>
          <a:xfrm>
            <a:off x="7689298" y="314400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>
            <a:off x="8561578" y="23916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30"/>
          <p:cNvSpPr/>
          <p:nvPr/>
        </p:nvSpPr>
        <p:spPr>
          <a:xfrm>
            <a:off x="8562658" y="27948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31"/>
          <p:cNvSpPr/>
          <p:nvPr/>
        </p:nvSpPr>
        <p:spPr>
          <a:xfrm>
            <a:off x="8558338" y="31508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2"/>
          <p:cNvSpPr/>
          <p:nvPr/>
        </p:nvSpPr>
        <p:spPr>
          <a:xfrm>
            <a:off x="7805218" y="364512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3"/>
          <p:cNvSpPr/>
          <p:nvPr/>
        </p:nvSpPr>
        <p:spPr>
          <a:xfrm>
            <a:off x="8720698" y="363036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1589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王二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/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[王二，200]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[张三，300]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[李四，400]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[小明，500]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[小红，600]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[李华，700]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[韩梅梅，800]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D0A00-7B55-47E8-85D4-6952F0F20260}"/>
              </a:ext>
            </a:extLst>
          </p:cNvPr>
          <p:cNvSpPr txBox="1"/>
          <p:nvPr/>
        </p:nvSpPr>
        <p:spPr>
          <a:xfrm>
            <a:off x="5344416" y="1578886"/>
            <a:ext cx="205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行数据的映射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2294929227"/>
              </p:ext>
            </p:extLst>
          </p:nvPr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300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400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6442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>
            <p:extLst>
              <p:ext uri="{D42A27DB-BD31-4B8C-83A1-F6EECF244321}">
                <p14:modId xmlns:p14="http://schemas.microsoft.com/office/powerpoint/2010/main" val="2800717448"/>
              </p:ext>
            </p:extLst>
          </p:nvPr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1456747204"/>
              </p:ext>
            </p:extLst>
          </p:nvPr>
        </p:nvGraphicFramePr>
        <p:xfrm>
          <a:off x="7242840" y="2595240"/>
          <a:ext cx="4440240" cy="301824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非</a:t>
            </a: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110884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C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7878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34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35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37" name="Line 7"/>
          <p:cNvSpPr/>
          <p:nvPr/>
        </p:nvSpPr>
        <p:spPr>
          <a:xfrm>
            <a:off x="3996000" y="2916000"/>
            <a:ext cx="864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8"/>
          <p:cNvSpPr/>
          <p:nvPr/>
        </p:nvSpPr>
        <p:spPr>
          <a:xfrm flipV="1">
            <a:off x="6696000" y="2916000"/>
            <a:ext cx="972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44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45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46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0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1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2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3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4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1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2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3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64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5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6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7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8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3373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09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10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11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12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6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17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8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9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20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7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28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9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1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2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3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4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339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40" name="TextShape 35"/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1" name="TextShape 36"/>
          <p:cNvSpPr txBox="1"/>
          <p:nvPr/>
        </p:nvSpPr>
        <p:spPr>
          <a:xfrm>
            <a:off x="1152000" y="532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47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54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  <p:sp>
        <p:nvSpPr>
          <p:cNvPr id="356" name="TextShape 8"/>
          <p:cNvSpPr txBox="1"/>
          <p:nvPr/>
        </p:nvSpPr>
        <p:spPr>
          <a:xfrm>
            <a:off x="3719025" y="4895999"/>
            <a:ext cx="3821000" cy="87701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  <a:hlinkClick r:id="rId3"/>
              </a:rPr>
              <a:t>依照raft策略进行数据备份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357ACE-543D-4268-A15C-47F42668804A}"/>
              </a:ext>
            </a:extLst>
          </p:cNvPr>
          <p:cNvSpPr/>
          <p:nvPr/>
        </p:nvSpPr>
        <p:spPr>
          <a:xfrm>
            <a:off x="3635999" y="4760105"/>
            <a:ext cx="3757577" cy="78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361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62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67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68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69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70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4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5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6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7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8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5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86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7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88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9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90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1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2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Shape 33"/>
          <p:cNvSpPr txBox="1"/>
          <p:nvPr/>
        </p:nvSpPr>
        <p:spPr>
          <a:xfrm>
            <a:off x="4561552" y="1786999"/>
            <a:ext cx="2915630" cy="441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zh-CN" altLang="en-US" sz="1800" b="0" strike="noStrike" spc="-1" dirty="0">
                <a:latin typeface="Arial"/>
              </a:rPr>
              <a:t>向</a:t>
            </a:r>
            <a:r>
              <a:rPr lang="en-US" altLang="zh-CN" sz="1800" b="0" strike="noStrike" spc="-1" dirty="0">
                <a:latin typeface="Arial"/>
              </a:rPr>
              <a:t>Raft </a:t>
            </a:r>
            <a:r>
              <a:rPr lang="en-US" altLang="zh-CN" spc="-1" dirty="0">
                <a:latin typeface="Arial"/>
              </a:rPr>
              <a:t>Group 1</a:t>
            </a:r>
            <a:r>
              <a:rPr lang="en-US" sz="1800" b="0" strike="noStrike" spc="-1" dirty="0">
                <a:latin typeface="Arial"/>
              </a:rPr>
              <a:t>加入数据 a </a:t>
            </a:r>
          </a:p>
        </p:txBody>
      </p:sp>
      <p:sp>
        <p:nvSpPr>
          <p:cNvPr id="397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99" name="TextShape 36"/>
          <p:cNvSpPr txBox="1"/>
          <p:nvPr/>
        </p:nvSpPr>
        <p:spPr>
          <a:xfrm>
            <a:off x="2736000" y="586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  <p:sp>
        <p:nvSpPr>
          <p:cNvPr id="400" name="CustomShape 37"/>
          <p:cNvSpPr/>
          <p:nvPr/>
        </p:nvSpPr>
        <p:spPr>
          <a:xfrm>
            <a:off x="2736000" y="183600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1" name="CustomShape 38"/>
          <p:cNvSpPr/>
          <p:nvPr/>
        </p:nvSpPr>
        <p:spPr>
          <a:xfrm>
            <a:off x="9864360" y="1856707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a</a:t>
            </a:r>
          </a:p>
        </p:txBody>
      </p:sp>
      <p:sp>
        <p:nvSpPr>
          <p:cNvPr id="402" name="CustomShape 39"/>
          <p:cNvSpPr/>
          <p:nvPr/>
        </p:nvSpPr>
        <p:spPr>
          <a:xfrm>
            <a:off x="2592360" y="5364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1" name="TextShape 35">
            <a:extLst>
              <a:ext uri="{FF2B5EF4-FFF2-40B4-BE49-F238E27FC236}">
                <a16:creationId xmlns:a16="http://schemas.microsoft.com/office/drawing/2014/main" id="{A9FCF1E2-9054-4A55-B416-9170E9B468DA}"/>
              </a:ext>
            </a:extLst>
          </p:cNvPr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0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0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0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09" name="Line 7"/>
          <p:cNvSpPr/>
          <p:nvPr/>
        </p:nvSpPr>
        <p:spPr>
          <a:xfrm>
            <a:off x="4464000" y="2916000"/>
            <a:ext cx="504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8"/>
          <p:cNvSpPr/>
          <p:nvPr/>
        </p:nvSpPr>
        <p:spPr>
          <a:xfrm flipH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9"/>
          <p:cNvSpPr/>
          <p:nvPr/>
        </p:nvSpPr>
        <p:spPr>
          <a:xfrm flipV="1">
            <a:off x="5832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TextShape 10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1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1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1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19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3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4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5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6" name="CustomShape 14"/>
          <p:cNvSpPr/>
          <p:nvPr/>
        </p:nvSpPr>
        <p:spPr>
          <a:xfrm>
            <a:off x="7128000" y="5724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7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Line 20"/>
          <p:cNvSpPr/>
          <p:nvPr/>
        </p:nvSpPr>
        <p:spPr>
          <a:xfrm>
            <a:off x="6372000" y="4896000"/>
            <a:ext cx="1548000" cy="8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4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35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1</a:t>
            </a:r>
          </a:p>
        </p:txBody>
      </p:sp>
      <p:sp>
        <p:nvSpPr>
          <p:cNvPr id="436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3</a:t>
            </a:r>
          </a:p>
        </p:txBody>
      </p:sp>
      <p:sp>
        <p:nvSpPr>
          <p:cNvPr id="437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8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9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0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1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449" name="TextShape 37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450" name="TextShape 38"/>
          <p:cNvSpPr txBox="1"/>
          <p:nvPr/>
        </p:nvSpPr>
        <p:spPr>
          <a:xfrm>
            <a:off x="8172360" y="3924000"/>
            <a:ext cx="3384000" cy="178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Leader 定期对PD汇报情况：</a:t>
            </a:r>
          </a:p>
          <a:p>
            <a:r>
              <a:rPr lang="en-US" sz="1800" b="0" strike="noStrike" spc="-1">
                <a:latin typeface="Arial"/>
              </a:rPr>
              <a:t>- Leader 的位置</a:t>
            </a:r>
          </a:p>
          <a:p>
            <a:r>
              <a:rPr lang="en-US" sz="1800" b="0" strike="noStrike" spc="-1">
                <a:latin typeface="Arial"/>
              </a:rPr>
              <a:t>- Followers 的位置</a:t>
            </a:r>
          </a:p>
          <a:p>
            <a:r>
              <a:rPr lang="en-US" sz="1800" b="0" strike="noStrike" spc="-1">
                <a:latin typeface="Arial"/>
              </a:rPr>
              <a:t>-掉线 Replica 的个数</a:t>
            </a:r>
          </a:p>
          <a:p>
            <a:r>
              <a:rPr lang="en-US" sz="1800" b="0" strike="noStrike" spc="-1">
                <a:latin typeface="Arial"/>
              </a:rPr>
              <a:t>-数据写入/读取的速度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功能与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核心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代码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79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4400" spc="-1" dirty="0">
                <a:solidFill>
                  <a:srgbClr val="000000"/>
                </a:solidFill>
                <a:latin typeface="等线 Light"/>
              </a:rPr>
              <a:t>功能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为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client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提供路由功能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保存</a:t>
            </a: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的元信息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中心总控节点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集群调度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ID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生成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全局时间戳生成</a:t>
            </a:r>
            <a:endParaRPr lang="en-US" altLang="zh-CN" sz="2800" spc="-1" dirty="0">
              <a:latin typeface="等线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zh-CN" sz="2800" b="0" strike="noStrike" spc="-1" dirty="0"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45513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心跳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通过心跳向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和</a:t>
            </a:r>
            <a:r>
              <a:rPr lang="en-US" altLang="zh-CN" sz="2400" dirty="0"/>
              <a:t>raft-group</a:t>
            </a:r>
            <a:r>
              <a:rPr lang="zh-CN" altLang="en-US" sz="2400" dirty="0"/>
              <a:t>传递指令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1475A-8404-434C-AC87-A979729E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t="28343" r="30743" b="47200"/>
          <a:stretch/>
        </p:blipFill>
        <p:spPr>
          <a:xfrm>
            <a:off x="838080" y="2818543"/>
            <a:ext cx="9988174" cy="282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A22C4-AA09-4E9B-816F-A79715F2C2E3}"/>
              </a:ext>
            </a:extLst>
          </p:cNvPr>
          <p:cNvSpPr txBox="1"/>
          <p:nvPr/>
        </p:nvSpPr>
        <p:spPr>
          <a:xfrm>
            <a:off x="877824" y="5993239"/>
            <a:ext cx="45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pd\pkg\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faketikv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9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5A3642-A657-4869-88C2-26077808A3BA}"/>
              </a:ext>
            </a:extLst>
          </p:cNvPr>
          <p:cNvSpPr txBox="1"/>
          <p:nvPr/>
        </p:nvSpPr>
        <p:spPr>
          <a:xfrm>
            <a:off x="838080" y="1733973"/>
            <a:ext cx="102498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对于一个操作：向键值为</a:t>
            </a:r>
            <a:r>
              <a:rPr lang="en-US" altLang="zh-CN" sz="2400" dirty="0"/>
              <a:t>key</a:t>
            </a:r>
            <a:r>
              <a:rPr lang="zh-CN" altLang="en-US" sz="2400" dirty="0"/>
              <a:t>的存储位置存入具体数值，会发生以下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种情况：</a:t>
            </a:r>
            <a:endParaRPr lang="en-US" altLang="zh-CN" sz="2400" dirty="0"/>
          </a:p>
          <a:p>
            <a:r>
              <a:rPr lang="en-US" altLang="zh-CN" sz="3200" dirty="0"/>
              <a:t>1.Cache </a:t>
            </a:r>
            <a:r>
              <a:rPr lang="zh-CN" altLang="en-US" sz="3200" dirty="0"/>
              <a:t>中有记录</a:t>
            </a:r>
            <a:endParaRPr lang="en-US" altLang="zh-CN" sz="3200" dirty="0"/>
          </a:p>
          <a:p>
            <a:r>
              <a:rPr lang="en-US" altLang="zh-CN" sz="3200" dirty="0"/>
              <a:t>2.Cache </a:t>
            </a:r>
            <a:r>
              <a:rPr lang="zh-CN" altLang="en-US" sz="3200" dirty="0"/>
              <a:t>中没有记录</a:t>
            </a:r>
            <a:endParaRPr lang="en-US" altLang="zh-CN" sz="3200" dirty="0"/>
          </a:p>
          <a:p>
            <a:r>
              <a:rPr lang="en-US" altLang="zh-CN" sz="3200" dirty="0"/>
              <a:t>3.Cache </a:t>
            </a:r>
            <a:r>
              <a:rPr lang="zh-CN" altLang="en-US" sz="3200" dirty="0"/>
              <a:t>中有记录，然而</a:t>
            </a:r>
            <a:r>
              <a:rPr lang="en-US" altLang="zh-CN" sz="3200" dirty="0"/>
              <a:t>leader</a:t>
            </a:r>
            <a:r>
              <a:rPr lang="zh-CN" altLang="en-US" sz="3200" dirty="0"/>
              <a:t>转移</a:t>
            </a:r>
            <a:endParaRPr lang="en-US" altLang="zh-CN" sz="3200" dirty="0"/>
          </a:p>
          <a:p>
            <a:r>
              <a:rPr lang="en-US" altLang="zh-CN" sz="3200" dirty="0"/>
              <a:t>4.Cache</a:t>
            </a:r>
            <a:r>
              <a:rPr lang="zh-CN" altLang="en-US" sz="3200" dirty="0"/>
              <a:t> 中有记录，然而</a:t>
            </a:r>
            <a:r>
              <a:rPr lang="en-US" altLang="zh-CN" sz="3200" dirty="0"/>
              <a:t>region</a:t>
            </a:r>
            <a:r>
              <a:rPr lang="zh-CN" altLang="en-US" sz="3200" dirty="0"/>
              <a:t>发生</a:t>
            </a:r>
            <a:r>
              <a:rPr lang="en-US" altLang="zh-CN" sz="3200" dirty="0"/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70052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F7641AD1-AF99-41C7-B2A8-2600C63C0941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6DF09AE-4148-4C67-8B99-9A587E317EEE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968EF-58C5-43DD-B136-515173DE98F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3B2D30-2E1B-4ED8-BD18-88BA1427E396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21408300-0BF9-4588-8BD5-722D9A8201CF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06F77-17E1-4CC4-BD6A-0960AC639D93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55783F-BB10-487D-A1DF-DE3FAC30F384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F134C0-CBCF-4100-9CED-19195DD23852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E5A0D-541B-47AC-94AC-C06D5281B792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0CE25-3066-4C07-BA0F-31D59E6ABEB1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238823-8DCC-4616-AD21-72D41CBAEB7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9637B-E595-4F5C-80DD-C2692D95B65C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B608A2-A79B-4005-8D5E-F6EDADF90837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6B017-64EC-48B0-A978-18781C9A348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048FD3-0434-4864-BD18-667DD7AFF6B8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94051CB-811D-4916-B627-4639470BD5A0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47F64C-7BEB-4220-81CD-3FD6D310D657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46DCD6-80C8-42E4-9572-E977D641CEE1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870349-0AF8-4618-91FD-0A7F6A03EF91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A7BF0F-C363-432E-AA06-E99934547AF2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A66BBA4-94A6-4421-A402-7C9E3F687EBC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5F5C73-D807-471A-9A41-6A1DAC619203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C333D9-BBFF-46D3-A09E-3E002001A0E6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D2C259-F750-457F-B4F1-4F6F7B8ACBB8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E416EB-642E-41E0-90ED-85FD7D0094E6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D3042E-4D7E-4527-8CFB-99DC6E3FBE1B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94E9BB3-34AD-4197-9903-70878EE01AF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47672" y="1546244"/>
            <a:ext cx="4604176" cy="1938942"/>
          </a:xfrm>
          <a:prstGeom prst="curvedConnector3">
            <a:avLst>
              <a:gd name="adj1" fmla="val 1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8173AD9-E071-44DA-9582-5B5E2D8E2307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9F92370-4EF4-4F62-B6EC-6BCB8A9E9FF6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F05580-BEFA-4133-9710-78C1F360727D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D79040-3375-4F75-A1A7-79B13B43A988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102EEC88-8E5A-49CF-AA56-89B794E05906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10E4B6-11F9-4DD6-AF23-3FD74E3D7AD2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</p:spTree>
    <p:extLst>
      <p:ext uri="{BB962C8B-B14F-4D97-AF65-F5344CB8AC3E}">
        <p14:creationId xmlns:p14="http://schemas.microsoft.com/office/powerpoint/2010/main" val="20415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365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 animBg="1"/>
      <p:bldP spid="50" grpId="0" animBg="1"/>
      <p:bldP spid="51" grpId="0" animBg="1"/>
      <p:bldP spid="14" grpId="0"/>
      <p:bldP spid="54" grpId="0"/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B628F1A-088B-4519-B3DF-1F57242A4E1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26534" y="-543576"/>
            <a:ext cx="1435493" cy="56151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BDA0BCD-3FDF-4D19-8F81-EA44B7CC82B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0CCBE5-DD70-4361-88C6-36EFB79AAB72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717922-BF55-4BB3-87DB-A089C522FC43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B9A534-188F-462E-A83E-20A320A53F4D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B9464D7-C46D-4418-AD48-3C7A0E4CFC2D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CB2D4CF-8A9B-4BB2-B020-FAFFBDEFE0F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46780-1D03-4057-A0AB-30BBC650C3E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E4DB76-CF08-4766-967F-3F91168FAB2C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0E59C4-2685-44DE-9BA1-368D41B21C6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15AC01F-F6FF-4F0B-8393-185751C5F3C4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138E00-79E1-462C-A018-59560CC949A4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281EDA6-3638-4156-AF2F-0FA48DA4F88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C92401F-A9C3-4E19-BB88-8C94DBDD19AD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82B800B-D91A-4E8B-908A-7C640F63A1B8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DCE41D-3A74-4AE4-9AA5-9679F831857B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1EBDD16-092B-49A8-B5CF-6F3C2CC7B441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341DC5B-B38A-43F6-BD3A-3F7E7D8C00BE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705830A-FB11-46D8-A7C4-662F45586E1E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D9685-C33F-4683-8BC5-CE90EC32DC3F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51B91-044F-460C-BA4C-6CFDC88F95D7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A7AEDA3-1522-4D07-8114-4B68422A509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C437D4-97FD-4305-B153-A8CBEA3871A1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18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42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112FE1D-489D-49DF-844D-B0349215CFF8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4018C21-72DE-4DD2-9242-41768A1E6856}"/>
              </a:ext>
            </a:extLst>
          </p:cNvPr>
          <p:cNvCxnSpPr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9B41-19FE-4FF0-A733-4E58C96C1355}"/>
              </a:ext>
            </a:extLst>
          </p:cNvPr>
          <p:cNvSpPr txBox="1"/>
          <p:nvPr/>
        </p:nvSpPr>
        <p:spPr>
          <a:xfrm>
            <a:off x="4038127" y="1760637"/>
            <a:ext cx="2962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notLeader</a:t>
            </a:r>
            <a:r>
              <a:rPr lang="en-US" altLang="zh-CN" sz="2400" dirty="0">
                <a:solidFill>
                  <a:srgbClr val="C00000"/>
                </a:solidFill>
              </a:rPr>
              <a:t> Error</a:t>
            </a:r>
          </a:p>
          <a:p>
            <a:r>
              <a:rPr lang="en-US" altLang="zh-CN" sz="2400" dirty="0" err="1">
                <a:solidFill>
                  <a:srgbClr val="C00000"/>
                </a:solidFill>
              </a:rPr>
              <a:t>Newleader</a:t>
            </a:r>
            <a:r>
              <a:rPr lang="en-US" altLang="zh-CN" sz="2400" dirty="0">
                <a:solidFill>
                  <a:srgbClr val="C00000"/>
                </a:solidFill>
              </a:rPr>
              <a:t> in T2R2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1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ACA9D27-E622-4360-9775-C175C4C42DF1}"/>
              </a:ext>
            </a:extLst>
          </p:cNvPr>
          <p:cNvCxnSpPr>
            <a:cxnSpLocks/>
            <a:stCxn id="5" idx="0"/>
            <a:endCxn id="95" idx="1"/>
          </p:cNvCxnSpPr>
          <p:nvPr/>
        </p:nvCxnSpPr>
        <p:spPr>
          <a:xfrm rot="16200000" flipH="1">
            <a:off x="4439711" y="478738"/>
            <a:ext cx="619551" cy="5625552"/>
          </a:xfrm>
          <a:prstGeom prst="curvedConnector4">
            <a:avLst>
              <a:gd name="adj1" fmla="val -36898"/>
              <a:gd name="adj2" fmla="val 590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284D0A-14B7-4499-8BCE-C1961695456F}"/>
              </a:ext>
            </a:extLst>
          </p:cNvPr>
          <p:cNvSpPr txBox="1"/>
          <p:nvPr/>
        </p:nvSpPr>
        <p:spPr>
          <a:xfrm>
            <a:off x="4055165" y="1757806"/>
            <a:ext cx="236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找到新的</a:t>
            </a:r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并且更新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>
            <a:extLst>
              <a:ext uri="{FF2B5EF4-FFF2-40B4-BE49-F238E27FC236}">
                <a16:creationId xmlns:a16="http://schemas.microsoft.com/office/drawing/2014/main" id="{07FB73DF-D080-496C-8914-61CCB8615F29}"/>
              </a:ext>
            </a:extLst>
          </p:cNvPr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E192667B-BE8D-4BCB-95AC-D1F9C6EC3C4A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设计思想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功能与核心代码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与</a:t>
            </a:r>
            <a:r>
              <a:rPr lang="en-US" altLang="zh-CN" sz="28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TiKV</a:t>
            </a:r>
            <a:r>
              <a:rPr lang="en-US" altLang="zh-CN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raft-group</a:t>
            </a:r>
            <a:r>
              <a:rPr lang="zh-CN" altLang="en-US" sz="28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的交互实现</a:t>
            </a:r>
            <a:endParaRPr lang="en-US" altLang="zh-CN" sz="28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04716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F699D007-EAD3-410A-8214-DA1EB774D5A1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EF444-2476-449C-947F-932155C9F39C}"/>
              </a:ext>
            </a:extLst>
          </p:cNvPr>
          <p:cNvSpPr txBox="1"/>
          <p:nvPr/>
        </p:nvSpPr>
        <p:spPr>
          <a:xfrm>
            <a:off x="4185794" y="1817436"/>
            <a:ext cx="24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发现没有</a:t>
            </a:r>
            <a:r>
              <a:rPr lang="en-US" altLang="zh-CN" sz="2400" dirty="0">
                <a:solidFill>
                  <a:srgbClr val="C00000"/>
                </a:solidFill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</a:rPr>
              <a:t>为</a:t>
            </a:r>
            <a:r>
              <a:rPr lang="en-US" altLang="zh-CN" sz="2400" dirty="0">
                <a:solidFill>
                  <a:srgbClr val="C00000"/>
                </a:solidFill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</a:rPr>
              <a:t>的存储单元</a:t>
            </a:r>
          </a:p>
        </p:txBody>
      </p:sp>
    </p:spTree>
    <p:extLst>
      <p:ext uri="{BB962C8B-B14F-4D97-AF65-F5344CB8AC3E}">
        <p14:creationId xmlns:p14="http://schemas.microsoft.com/office/powerpoint/2010/main" val="248729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3D9D75E-DC92-4DCE-AD73-965836311E89}"/>
              </a:ext>
            </a:extLst>
          </p:cNvPr>
          <p:cNvCxnSpPr>
            <a:cxnSpLocks/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871ECF-F0C9-4572-9BAD-9B05FBC8792A}"/>
              </a:ext>
            </a:extLst>
          </p:cNvPr>
          <p:cNvSpPr txBox="1"/>
          <p:nvPr/>
        </p:nvSpPr>
        <p:spPr>
          <a:xfrm>
            <a:off x="4157393" y="1497771"/>
            <a:ext cx="251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Stale command Error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0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427ED-CEF4-4561-A390-D03A1A8FE36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94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4E05B9-1EDA-41E9-BBFD-A73268AB106E}"/>
              </a:ext>
            </a:extLst>
          </p:cNvPr>
          <p:cNvCxnSpPr>
            <a:stCxn id="6" idx="2"/>
          </p:cNvCxnSpPr>
          <p:nvPr/>
        </p:nvCxnSpPr>
        <p:spPr>
          <a:xfrm flipH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2DB9C515-DF0F-4C23-9B3A-2F6FCA312228}"/>
              </a:ext>
            </a:extLst>
          </p:cNvPr>
          <p:cNvCxnSpPr>
            <a:stCxn id="5" idx="0"/>
            <a:endCxn id="85" idx="1"/>
          </p:cNvCxnSpPr>
          <p:nvPr/>
        </p:nvCxnSpPr>
        <p:spPr>
          <a:xfrm rot="5400000" flipH="1" flipV="1">
            <a:off x="3752025" y="-819037"/>
            <a:ext cx="1985462" cy="561609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2AB2C3-9507-46EC-BF79-4570FFE9EED1}"/>
              </a:ext>
            </a:extLst>
          </p:cNvPr>
          <p:cNvSpPr/>
          <p:nvPr/>
        </p:nvSpPr>
        <p:spPr>
          <a:xfrm>
            <a:off x="1647040" y="1982147"/>
            <a:ext cx="2055980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8DCE55-C2D8-491B-96A1-F7A0630032D4}"/>
              </a:ext>
            </a:extLst>
          </p:cNvPr>
          <p:cNvSpPr txBox="1"/>
          <p:nvPr/>
        </p:nvSpPr>
        <p:spPr>
          <a:xfrm>
            <a:off x="1578882" y="2129812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的信息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9308CD-0CD7-4A99-B266-DC541FEA26C2}"/>
              </a:ext>
            </a:extLst>
          </p:cNvPr>
          <p:cNvSpPr/>
          <p:nvPr/>
        </p:nvSpPr>
        <p:spPr>
          <a:xfrm>
            <a:off x="1657450" y="3446518"/>
            <a:ext cx="2055980" cy="9955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F44B3-915D-40DA-8094-DED00C9127D3}"/>
              </a:ext>
            </a:extLst>
          </p:cNvPr>
          <p:cNvSpPr txBox="1"/>
          <p:nvPr/>
        </p:nvSpPr>
        <p:spPr>
          <a:xfrm>
            <a:off x="1589292" y="3594183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通过心跳给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传递指令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0C4E9-70B2-46F9-A89B-7B6503AF05EE}"/>
              </a:ext>
            </a:extLst>
          </p:cNvPr>
          <p:cNvSpPr/>
          <p:nvPr/>
        </p:nvSpPr>
        <p:spPr>
          <a:xfrm>
            <a:off x="4884357" y="2726161"/>
            <a:ext cx="2294519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365EA-C78A-4502-8930-6215A18D513A}"/>
              </a:ext>
            </a:extLst>
          </p:cNvPr>
          <p:cNvSpPr txBox="1"/>
          <p:nvPr/>
        </p:nvSpPr>
        <p:spPr>
          <a:xfrm>
            <a:off x="5077460" y="3010137"/>
            <a:ext cx="22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提供路由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59036E-EA30-49A1-9657-C5D15A5CFB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03020" y="2471493"/>
            <a:ext cx="1181337" cy="7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674F61-B26F-40E9-B921-F7E4ABD196BF}"/>
              </a:ext>
            </a:extLst>
          </p:cNvPr>
          <p:cNvCxnSpPr>
            <a:cxnSpLocks/>
          </p:cNvCxnSpPr>
          <p:nvPr/>
        </p:nvCxnSpPr>
        <p:spPr>
          <a:xfrm flipV="1">
            <a:off x="3703020" y="3411482"/>
            <a:ext cx="1181337" cy="7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8A934D-2E29-4C7D-A8D0-4DDB32DE8FEB}"/>
              </a:ext>
            </a:extLst>
          </p:cNvPr>
          <p:cNvSpPr/>
          <p:nvPr/>
        </p:nvSpPr>
        <p:spPr>
          <a:xfrm>
            <a:off x="7797958" y="2686405"/>
            <a:ext cx="2737520" cy="971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02B8C-2372-49AA-829A-0DF91F69AC55}"/>
              </a:ext>
            </a:extLst>
          </p:cNvPr>
          <p:cNvSpPr txBox="1"/>
          <p:nvPr/>
        </p:nvSpPr>
        <p:spPr>
          <a:xfrm>
            <a:off x="8195529" y="285110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生成全局</a:t>
            </a:r>
            <a:r>
              <a:rPr lang="en-US" altLang="zh-CN" dirty="0"/>
              <a:t>TSO</a:t>
            </a:r>
            <a:r>
              <a:rPr lang="zh-CN" altLang="en-US" dirty="0"/>
              <a:t>和全局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39EBD9-628F-4CA6-955D-B51869E14F44}"/>
              </a:ext>
            </a:extLst>
          </p:cNvPr>
          <p:cNvCxnSpPr>
            <a:stCxn id="13" idx="1"/>
          </p:cNvCxnSpPr>
          <p:nvPr/>
        </p:nvCxnSpPr>
        <p:spPr>
          <a:xfrm flipH="1">
            <a:off x="7178876" y="3172003"/>
            <a:ext cx="619082" cy="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8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BF49-C103-43B2-8353-51866EB9264D}"/>
              </a:ext>
            </a:extLst>
          </p:cNvPr>
          <p:cNvSpPr txBox="1"/>
          <p:nvPr/>
        </p:nvSpPr>
        <p:spPr>
          <a:xfrm>
            <a:off x="838080" y="1868557"/>
            <a:ext cx="7811803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对于系统的调度实现的关键：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Scheduler</a:t>
            </a:r>
            <a:r>
              <a:rPr lang="en-US" altLang="zh-CN" sz="2400" dirty="0"/>
              <a:t>: PD</a:t>
            </a:r>
            <a:r>
              <a:rPr lang="zh-CN" altLang="en-US" sz="2400" dirty="0"/>
              <a:t>实现调度的接口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Operator</a:t>
            </a:r>
            <a:r>
              <a:rPr lang="en-US" altLang="zh-CN" sz="2400" dirty="0"/>
              <a:t>: </a:t>
            </a:r>
            <a:r>
              <a:rPr lang="zh-CN" altLang="en-US" sz="2400" dirty="0"/>
              <a:t>由</a:t>
            </a:r>
            <a:r>
              <a:rPr lang="en-US" altLang="zh-CN" sz="2400" dirty="0"/>
              <a:t>Scheduler</a:t>
            </a:r>
            <a:r>
              <a:rPr lang="zh-CN" altLang="en-US" sz="2400" dirty="0"/>
              <a:t>产生的具体操作，其操作对象为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Selector/filter</a:t>
            </a:r>
            <a:r>
              <a:rPr lang="en-US" altLang="zh-CN" sz="2400" dirty="0"/>
              <a:t>:</a:t>
            </a:r>
            <a:r>
              <a:rPr lang="zh-CN" altLang="en-US" sz="2400" dirty="0"/>
              <a:t>产生调度的对象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Controller</a:t>
            </a:r>
            <a:r>
              <a:rPr lang="en-US" altLang="zh-CN" sz="2400" dirty="0"/>
              <a:t>:</a:t>
            </a:r>
            <a:r>
              <a:rPr lang="zh-CN" altLang="en-US" sz="2400" dirty="0"/>
              <a:t>控制调度的速度，以保证系统可以性能最佳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Coordinator</a:t>
            </a:r>
            <a:r>
              <a:rPr lang="en-US" altLang="zh-CN" sz="2400" dirty="0"/>
              <a:t>:</a:t>
            </a:r>
            <a:r>
              <a:rPr lang="zh-CN" altLang="en-US" sz="2400" dirty="0"/>
              <a:t>管理</a:t>
            </a:r>
            <a:r>
              <a:rPr lang="en-US" altLang="zh-CN" sz="2400" dirty="0"/>
              <a:t>scheduler</a:t>
            </a:r>
            <a:r>
              <a:rPr lang="zh-CN" altLang="en-US" sz="2400" dirty="0"/>
              <a:t>和</a:t>
            </a:r>
            <a:r>
              <a:rPr lang="en-US" altLang="zh-CN" sz="2400" dirty="0"/>
              <a:t>controller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720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EE201-02C6-4E33-9010-8580CD0D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t="34819" r="22857" b="37218"/>
          <a:stretch/>
        </p:blipFill>
        <p:spPr>
          <a:xfrm>
            <a:off x="841261" y="2513292"/>
            <a:ext cx="9589686" cy="2889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48F71-D20D-4263-BBD0-44FDE9809B23}"/>
              </a:ext>
            </a:extLst>
          </p:cNvPr>
          <p:cNvSpPr txBox="1"/>
          <p:nvPr/>
        </p:nvSpPr>
        <p:spPr>
          <a:xfrm flipH="1">
            <a:off x="860843" y="5648380"/>
            <a:ext cx="64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scheduler.go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924862" y="6087292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6458AB-BD62-43A7-B3CA-4EE02635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34389" r="14886" b="12533"/>
          <a:stretch/>
        </p:blipFill>
        <p:spPr>
          <a:xfrm>
            <a:off x="956209" y="2358392"/>
            <a:ext cx="7404028" cy="36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3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Operator</a:t>
            </a:r>
            <a:r>
              <a:rPr lang="zh-CN" altLang="en-US" sz="2400" dirty="0"/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432C3-5B45-4EFF-A27A-B4A0E7BCE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5" t="21410" r="15229" b="10248"/>
          <a:stretch/>
        </p:blipFill>
        <p:spPr>
          <a:xfrm>
            <a:off x="3986784" y="1774656"/>
            <a:ext cx="7325651" cy="4686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3971098" y="6395575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5EC808-63A2-4ECB-A2B6-E81C9EA2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61717" r="9318" b="14950"/>
          <a:stretch/>
        </p:blipFill>
        <p:spPr>
          <a:xfrm>
            <a:off x="838080" y="2628900"/>
            <a:ext cx="7779327" cy="1600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CEDC680-6B4F-4654-81CF-EE33F257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7D308-5C39-4937-8DEA-B6D48B419286}"/>
              </a:ext>
            </a:extLst>
          </p:cNvPr>
          <p:cNvSpPr txBox="1"/>
          <p:nvPr/>
        </p:nvSpPr>
        <p:spPr>
          <a:xfrm>
            <a:off x="720436" y="1939637"/>
            <a:ext cx="622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Controller</a:t>
            </a:r>
            <a:r>
              <a:rPr lang="zh-CN" altLang="en-US" sz="2400" dirty="0"/>
              <a:t>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8B881-0192-49EA-A92D-76AFFAAD251F}"/>
              </a:ext>
            </a:extLst>
          </p:cNvPr>
          <p:cNvSpPr txBox="1"/>
          <p:nvPr/>
        </p:nvSpPr>
        <p:spPr>
          <a:xfrm>
            <a:off x="784547" y="4407445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14827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TiDB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0290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Coordinator</a:t>
            </a:r>
            <a:r>
              <a:rPr lang="zh-CN" altLang="en-US" sz="2400" dirty="0"/>
              <a:t>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C7DF9-19A3-4755-A957-F163F798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38182" r="9602" b="44141"/>
          <a:stretch/>
        </p:blipFill>
        <p:spPr>
          <a:xfrm>
            <a:off x="942105" y="2618509"/>
            <a:ext cx="7737764" cy="1212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2EC7E3-77DE-404A-B16A-3E1228DAE78D}"/>
              </a:ext>
            </a:extLst>
          </p:cNvPr>
          <p:cNvSpPr txBox="1"/>
          <p:nvPr/>
        </p:nvSpPr>
        <p:spPr>
          <a:xfrm>
            <a:off x="874602" y="4047227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355633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Selector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893520" y="3882297"/>
            <a:ext cx="49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AB0CE-1583-4C54-A45E-1C28D2E6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37401" r="14971" b="44914"/>
          <a:stretch/>
        </p:blipFill>
        <p:spPr>
          <a:xfrm>
            <a:off x="950992" y="2564919"/>
            <a:ext cx="7247273" cy="1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BA0705-798E-42CC-8384-FBD05ADF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8" t="55455" r="10114" b="21515"/>
          <a:stretch/>
        </p:blipFill>
        <p:spPr>
          <a:xfrm>
            <a:off x="838080" y="2473036"/>
            <a:ext cx="7668490" cy="15794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7EFB123-69CA-43CC-928A-7589A708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C50C0-5AA0-407A-8F0A-C31D36BE9AFB}"/>
              </a:ext>
            </a:extLst>
          </p:cNvPr>
          <p:cNvSpPr txBox="1"/>
          <p:nvPr/>
        </p:nvSpPr>
        <p:spPr>
          <a:xfrm>
            <a:off x="824345" y="1655618"/>
            <a:ext cx="453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Filter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B5AB2-B208-4132-AFE8-5554605D4AAF}"/>
              </a:ext>
            </a:extLst>
          </p:cNvPr>
          <p:cNvSpPr txBox="1"/>
          <p:nvPr/>
        </p:nvSpPr>
        <p:spPr>
          <a:xfrm>
            <a:off x="831272" y="4246417"/>
            <a:ext cx="56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87161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PD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的源码：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https://github.com/pingcap/pd/tree/release-2.0</a:t>
            </a:r>
          </a:p>
        </p:txBody>
      </p:sp>
    </p:spTree>
    <p:extLst>
      <p:ext uri="{BB962C8B-B14F-4D97-AF65-F5344CB8AC3E}">
        <p14:creationId xmlns:p14="http://schemas.microsoft.com/office/powerpoint/2010/main" val="3718590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与</a:t>
            </a: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TiKV</a:t>
            </a:r>
            <a:r>
              <a:rPr lang="en-US" altLang="zh-CN" sz="6000" spc="-1" dirty="0">
                <a:solidFill>
                  <a:srgbClr val="000000"/>
                </a:solidFill>
                <a:latin typeface="等线 Light"/>
              </a:rPr>
              <a:t> raft-group</a:t>
            </a:r>
          </a:p>
          <a:p>
            <a:pPr algn="ctr">
              <a:lnSpc>
                <a:spcPct val="90000"/>
              </a:lnSpc>
            </a:pP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的交互实现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699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ACAA5-239D-480E-885A-F6BFD1D4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en-US" altLang="zh-CN" dirty="0"/>
              <a:t> raft-group</a:t>
            </a:r>
            <a:r>
              <a:rPr lang="zh-CN" altLang="en-US" dirty="0"/>
              <a:t>的交互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688DC693-92AD-4C59-8E7D-62BCCF35B92E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交互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raft-group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交互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1020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88E8E4-FF96-4BA3-A45B-E631AD99E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5" t="32594" r="40111" b="37086"/>
          <a:stretch/>
        </p:blipFill>
        <p:spPr>
          <a:xfrm>
            <a:off x="955040" y="1882990"/>
            <a:ext cx="7200053" cy="29008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34721" y="5438986"/>
            <a:ext cx="81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42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/>
              <a:t>raft-group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21174" y="5337391"/>
            <a:ext cx="821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0547E-1758-4918-BBF4-D167BB49B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8" t="24646" r="1111" b="10222"/>
          <a:stretch/>
        </p:blipFill>
        <p:spPr>
          <a:xfrm>
            <a:off x="878392" y="1690200"/>
            <a:ext cx="7562819" cy="34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1471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228840" y="45892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228840" y="20980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3"/>
          <p:cNvSpPr txBox="1"/>
          <p:nvPr/>
        </p:nvSpPr>
        <p:spPr>
          <a:xfrm>
            <a:off x="3887640" y="2414520"/>
            <a:ext cx="410868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</a:rPr>
              <a:t>关系模型：这个模型下的数据按照SQL的语句进行操作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3965885" y="4963886"/>
            <a:ext cx="4288145" cy="5311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 dirty="0">
                <a:latin typeface="Arial"/>
              </a:rPr>
              <a:t>K-V </a:t>
            </a:r>
            <a:r>
              <a:rPr lang="en-US" sz="2800" b="0" strike="noStrike" spc="-1" dirty="0" err="1">
                <a:latin typeface="Arial"/>
              </a:rPr>
              <a:t>存储数据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6562080" y="3600720"/>
            <a:ext cx="286812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映射为对应的对 K-V 存储结构的操作</a:t>
            </a:r>
          </a:p>
        </p:txBody>
      </p:sp>
      <p:sp>
        <p:nvSpPr>
          <p:cNvPr id="103" name="Line 6"/>
          <p:cNvSpPr/>
          <p:nvPr/>
        </p:nvSpPr>
        <p:spPr>
          <a:xfrm flipH="1">
            <a:off x="8190000" y="1584000"/>
            <a:ext cx="697680" cy="514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Shape 7"/>
          <p:cNvSpPr txBox="1"/>
          <p:nvPr/>
        </p:nvSpPr>
        <p:spPr>
          <a:xfrm>
            <a:off x="8732520" y="1700640"/>
            <a:ext cx="167148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05" name="Line 8"/>
          <p:cNvSpPr/>
          <p:nvPr/>
        </p:nvSpPr>
        <p:spPr>
          <a:xfrm>
            <a:off x="640692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501156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10"/>
          <p:cNvSpPr txBox="1"/>
          <p:nvPr/>
        </p:nvSpPr>
        <p:spPr>
          <a:xfrm>
            <a:off x="2376000" y="3679920"/>
            <a:ext cx="2519280" cy="4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09" name="Line 12"/>
          <p:cNvSpPr/>
          <p:nvPr/>
        </p:nvSpPr>
        <p:spPr>
          <a:xfrm>
            <a:off x="8267400" y="6012720"/>
            <a:ext cx="542880" cy="395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13"/>
          <p:cNvSpPr txBox="1"/>
          <p:nvPr/>
        </p:nvSpPr>
        <p:spPr>
          <a:xfrm>
            <a:off x="8848800" y="5933520"/>
            <a:ext cx="139536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结果输出</a:t>
            </a:r>
          </a:p>
        </p:txBody>
      </p:sp>
      <p:sp>
        <p:nvSpPr>
          <p:cNvPr id="111" name="TextShape 14"/>
          <p:cNvSpPr txBox="1"/>
          <p:nvPr/>
        </p:nvSpPr>
        <p:spPr>
          <a:xfrm>
            <a:off x="678200" y="2375999"/>
            <a:ext cx="1876896" cy="727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逻辑结构</a:t>
            </a:r>
            <a:endParaRPr lang="en-US" sz="105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719999" y="5056200"/>
            <a:ext cx="1709691" cy="4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物理结构</a:t>
            </a:r>
            <a:endParaRPr lang="en-US" sz="320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7" name="TextShape 11">
            <a:extLst>
              <a:ext uri="{FF2B5EF4-FFF2-40B4-BE49-F238E27FC236}">
                <a16:creationId xmlns:a16="http://schemas.microsoft.com/office/drawing/2014/main" id="{1B012F55-824F-4CBB-AF6D-1926D6714D78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60000" y="4320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60000" y="2052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3"/>
          <p:cNvSpPr txBox="1"/>
          <p:nvPr/>
        </p:nvSpPr>
        <p:spPr>
          <a:xfrm>
            <a:off x="2772000" y="2340000"/>
            <a:ext cx="3816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关系模型：这个模型下的数据按照SQL的语句进行操作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2916000" y="4716000"/>
            <a:ext cx="39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K-V 存储数据</a:t>
            </a:r>
          </a:p>
        </p:txBody>
      </p:sp>
      <p:sp>
        <p:nvSpPr>
          <p:cNvPr id="118" name="Line 6"/>
          <p:cNvSpPr/>
          <p:nvPr/>
        </p:nvSpPr>
        <p:spPr>
          <a:xfrm flipH="1">
            <a:off x="6768000" y="1584000"/>
            <a:ext cx="648000" cy="4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7"/>
          <p:cNvSpPr txBox="1"/>
          <p:nvPr/>
        </p:nvSpPr>
        <p:spPr>
          <a:xfrm>
            <a:off x="7272000" y="1690200"/>
            <a:ext cx="15523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21" name="Line 9"/>
          <p:cNvSpPr/>
          <p:nvPr/>
        </p:nvSpPr>
        <p:spPr>
          <a:xfrm>
            <a:off x="3816000" y="3348000"/>
            <a:ext cx="0" cy="97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10"/>
          <p:cNvSpPr txBox="1"/>
          <p:nvPr/>
        </p:nvSpPr>
        <p:spPr>
          <a:xfrm>
            <a:off x="1368000" y="3492360"/>
            <a:ext cx="23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28" name="Line 16"/>
          <p:cNvSpPr/>
          <p:nvPr/>
        </p:nvSpPr>
        <p:spPr>
          <a:xfrm>
            <a:off x="6840000" y="5616000"/>
            <a:ext cx="504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17"/>
          <p:cNvSpPr txBox="1"/>
          <p:nvPr/>
        </p:nvSpPr>
        <p:spPr>
          <a:xfrm>
            <a:off x="7408398" y="5941565"/>
            <a:ext cx="129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结果输出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F3C25B-5FA4-47E3-AFC1-0C3EC0E691AA}"/>
              </a:ext>
            </a:extLst>
          </p:cNvPr>
          <p:cNvSpPr/>
          <p:nvPr/>
        </p:nvSpPr>
        <p:spPr>
          <a:xfrm>
            <a:off x="7650298" y="4509523"/>
            <a:ext cx="1965108" cy="920884"/>
          </a:xfrm>
          <a:prstGeom prst="ellipse">
            <a:avLst/>
          </a:prstGeom>
          <a:solidFill>
            <a:srgbClr val="FFFFCC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0F673-DE10-48A9-BCF3-63070BC91DC9}"/>
              </a:ext>
            </a:extLst>
          </p:cNvPr>
          <p:cNvSpPr txBox="1"/>
          <p:nvPr/>
        </p:nvSpPr>
        <p:spPr>
          <a:xfrm>
            <a:off x="8320483" y="4742394"/>
            <a:ext cx="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6797DF-1BFE-4819-A212-AB5AE1A0E1BC}"/>
              </a:ext>
            </a:extLst>
          </p:cNvPr>
          <p:cNvCxnSpPr>
            <a:cxnSpLocks/>
            <a:stCxn id="113" idx="3"/>
            <a:endCxn id="3" idx="2"/>
          </p:cNvCxnSpPr>
          <p:nvPr/>
        </p:nvCxnSpPr>
        <p:spPr>
          <a:xfrm>
            <a:off x="7128000" y="4968000"/>
            <a:ext cx="522298" cy="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BBDCD9-4F02-427C-B28F-BC3E99A0F3B9}"/>
              </a:ext>
            </a:extLst>
          </p:cNvPr>
          <p:cNvCxnSpPr/>
          <p:nvPr/>
        </p:nvCxnSpPr>
        <p:spPr>
          <a:xfrm flipH="1">
            <a:off x="8485182" y="5434453"/>
            <a:ext cx="170385" cy="55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11">
            <a:extLst>
              <a:ext uri="{FF2B5EF4-FFF2-40B4-BE49-F238E27FC236}">
                <a16:creationId xmlns:a16="http://schemas.microsoft.com/office/drawing/2014/main" id="{AFE5EAF9-13C7-4920-A011-98F8CD844BFC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3475</TotalTime>
  <Words>3766</Words>
  <Application>Microsoft Office PowerPoint</Application>
  <PresentationFormat>宽屏</PresentationFormat>
  <Paragraphs>805</Paragraphs>
  <Slides>57</Slides>
  <Notes>34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等线 Light</vt:lpstr>
      <vt:lpstr>宋体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  <vt:lpstr>PowerPoint 演示文稿</vt:lpstr>
      <vt:lpstr>PD功能——心跳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PD功能——总结</vt:lpstr>
      <vt:lpstr>PD代码实现</vt:lpstr>
      <vt:lpstr>PD代码实现</vt:lpstr>
      <vt:lpstr>PD代码实现</vt:lpstr>
      <vt:lpstr>PD的代码实现</vt:lpstr>
      <vt:lpstr>PD的代码实现</vt:lpstr>
      <vt:lpstr>PD的代码实现</vt:lpstr>
      <vt:lpstr>PD的代码实现</vt:lpstr>
      <vt:lpstr>PD的代码实现</vt:lpstr>
      <vt:lpstr>Reference</vt:lpstr>
      <vt:lpstr>PowerPoint 演示文稿</vt:lpstr>
      <vt:lpstr>PD与TiKV raft-group的交互</vt:lpstr>
      <vt:lpstr>PD与TiKV交互</vt:lpstr>
      <vt:lpstr>PD与raft-group交互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TiDB项目</dc:title>
  <dc:subject/>
  <dc:creator>李 晓桐</dc:creator>
  <dc:description/>
  <cp:lastModifiedBy>李 晓桐</cp:lastModifiedBy>
  <cp:revision>272</cp:revision>
  <dcterms:created xsi:type="dcterms:W3CDTF">2019-09-22T08:51:42Z</dcterms:created>
  <dcterms:modified xsi:type="dcterms:W3CDTF">2019-11-11T09:15:48Z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